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4"/>
  </p:sldMasterIdLst>
  <p:sldIdLst>
    <p:sldId id="256" r:id="rId5"/>
    <p:sldId id="257" r:id="rId6"/>
    <p:sldId id="258" r:id="rId7"/>
    <p:sldId id="288" r:id="rId8"/>
    <p:sldId id="259" r:id="rId9"/>
    <p:sldId id="260" r:id="rId10"/>
    <p:sldId id="261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64" r:id="rId22"/>
    <p:sldId id="290" r:id="rId23"/>
    <p:sldId id="265" r:id="rId24"/>
    <p:sldId id="289" r:id="rId25"/>
    <p:sldId id="266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ED56A5-7288-BC42-BDEE-53715F62978F}" v="4" dt="2022-05-05T15:11:38.7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601" autoAdjust="0"/>
    <p:restoredTop sz="94660"/>
  </p:normalViewPr>
  <p:slideViewPr>
    <p:cSldViewPr snapToGrid="0">
      <p:cViewPr varScale="1">
        <p:scale>
          <a:sx n="72" d="100"/>
          <a:sy n="72" d="100"/>
        </p:scale>
        <p:origin x="232" y="1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8853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792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500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22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85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957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265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213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844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301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9674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5/5/2022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6769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55" r:id="rId6"/>
    <p:sldLayoutId id="2147483751" r:id="rId7"/>
    <p:sldLayoutId id="2147483752" r:id="rId8"/>
    <p:sldLayoutId id="2147483753" r:id="rId9"/>
    <p:sldLayoutId id="2147483754" r:id="rId10"/>
    <p:sldLayoutId id="214748375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17">
            <a:extLst>
              <a:ext uri="{FF2B5EF4-FFF2-40B4-BE49-F238E27FC236}">
                <a16:creationId xmlns:a16="http://schemas.microsoft.com/office/drawing/2014/main" id="{C3B0A228-9EA3-4009-A82E-9402BBC72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19">
            <a:extLst>
              <a:ext uri="{FF2B5EF4-FFF2-40B4-BE49-F238E27FC236}">
                <a16:creationId xmlns:a16="http://schemas.microsoft.com/office/drawing/2014/main" id="{02E0C409-730D-455F-AA8F-0646ABDB1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8973" y="0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6D78AA-1442-B729-EF7F-46912AC67C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1" y="1181101"/>
            <a:ext cx="4953000" cy="2247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dirty="0"/>
              <a:t>NLP on Child COVID 19 Vaccination Tweets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04CDE-BAAD-7372-2D6F-575C74439C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1" y="4360719"/>
            <a:ext cx="2679356" cy="14651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By Amulya Gunturu &amp; Shashank Kumar Reddy Chinthakuntla</a:t>
            </a:r>
          </a:p>
        </p:txBody>
      </p:sp>
      <p:pic>
        <p:nvPicPr>
          <p:cNvPr id="4" name="Picture 3" descr="White bulbs with a yellow one standing out">
            <a:extLst>
              <a:ext uri="{FF2B5EF4-FFF2-40B4-BE49-F238E27FC236}">
                <a16:creationId xmlns:a16="http://schemas.microsoft.com/office/drawing/2014/main" id="{4CB662E1-B912-79D1-D096-180239D4B5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49" r="16547" b="-1"/>
          <a:stretch/>
        </p:blipFill>
        <p:spPr>
          <a:xfrm>
            <a:off x="5318308" y="10"/>
            <a:ext cx="6873692" cy="685799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3EE8B2-0737-93A0-2873-95874F15A290}"/>
              </a:ext>
            </a:extLst>
          </p:cNvPr>
          <p:cNvSpPr txBox="1"/>
          <p:nvPr/>
        </p:nvSpPr>
        <p:spPr>
          <a:xfrm>
            <a:off x="8667750" y="6334125"/>
            <a:ext cx="272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/>
              <a:t>Guided by Dr. Lisa Gandy</a:t>
            </a:r>
          </a:p>
        </p:txBody>
      </p:sp>
    </p:spTree>
    <p:extLst>
      <p:ext uri="{BB962C8B-B14F-4D97-AF65-F5344CB8AC3E}">
        <p14:creationId xmlns:p14="http://schemas.microsoft.com/office/powerpoint/2010/main" val="171153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8CB27-2EA5-B4B3-DFEA-3C1495539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Tweet Wrangling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B93E0-E254-5183-F9F6-692FF8A1D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Lowercasing the Tweets text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6A7E56-BC15-AB81-8D58-C85F69027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777" y="2954187"/>
            <a:ext cx="4444823" cy="23184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093BDF-112C-AE70-E119-A44EBFDF7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949833"/>
            <a:ext cx="4787225" cy="232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914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5BAA4-2BAD-618B-E7A6-ED8EFFC70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Tweets Wrangling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09D2D-BFC9-9DBD-3CF1-F58208330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Removing Contractions, Punctuations, hashtags, URLs and @tags from tweets using RegEx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A991D5-D9AE-E3D1-D634-F8B29CE24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681" y="2817241"/>
            <a:ext cx="4290353" cy="30819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BA43E8-3C13-7912-1AB1-7A7810653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714" y="4307405"/>
            <a:ext cx="4279136" cy="1591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A44DF0-87EA-DF58-67AA-810E4778D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9497" y="2777044"/>
            <a:ext cx="4290353" cy="147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6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1E035-3053-587C-6C7F-CFC3546F3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Tweets Wrangling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A8C4C-9A9E-0C89-C95E-8A0CD7B10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Dropping rows which have no Tweets text</a:t>
            </a:r>
          </a:p>
          <a:p>
            <a:pPr marL="0" indent="0">
              <a:buNone/>
            </a:pPr>
            <a:endParaRPr lang="en-US" dirty="0">
              <a:solidFill>
                <a:srgbClr val="D5D5D5"/>
              </a:solidFill>
              <a:latin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9300E3-1059-7D1A-3A98-CFDE39481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534" y="2914578"/>
            <a:ext cx="4172532" cy="514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C84D55-91AA-0835-D33C-64687DBAB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534" y="3429000"/>
            <a:ext cx="4172532" cy="21748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F142F4-9D93-5FE5-E1FF-1F498BEBD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2822243"/>
            <a:ext cx="4172531" cy="4572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E2539E-8A20-1588-19D5-4AB48054E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3279507"/>
            <a:ext cx="4185896" cy="247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997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29ADB-2C73-DC40-F35D-D588CC8C7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D0D1F-8D03-5080-76C7-D8D971F17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 Calculating Number of days since the tweet created from 2020-01-01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1FF087-3EA1-A729-8EC1-FEEC334CF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54" y="2853618"/>
            <a:ext cx="3817712" cy="2589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FC2210-5601-638C-1FD5-76654459B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550" y="2853618"/>
            <a:ext cx="5260786" cy="251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05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804DE-91D5-4BFF-752A-537112C05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Pre-Processing Tweets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7BA0A-52E4-3FB0-412E-78188A5B4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Tokenization of tweet text using NLTK</a:t>
            </a:r>
          </a:p>
          <a:p>
            <a:pPr marL="0" indent="0">
              <a:buNone/>
            </a:pPr>
            <a:endParaRPr lang="en-US" b="0" i="0" dirty="0">
              <a:solidFill>
                <a:srgbClr val="D5D5D5"/>
              </a:solidFill>
              <a:effectLst/>
              <a:latin typeface="Roboto" panose="02000000000000000000" pitchFamily="2" charset="0"/>
            </a:endParaRPr>
          </a:p>
          <a:p>
            <a:endParaRPr lang="en-US" dirty="0">
              <a:solidFill>
                <a:srgbClr val="D5D5D5"/>
              </a:solidFill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en-US" b="0" i="0" dirty="0">
              <a:solidFill>
                <a:srgbClr val="D5D5D5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C1542B-419F-6F44-E962-C87E08284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640" y="3583207"/>
            <a:ext cx="4853435" cy="24808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C08401-4F4C-5C52-69C7-C174E7EFE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138" y="2755211"/>
            <a:ext cx="8583223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86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804DE-91D5-4BFF-752A-537112C05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Pre-Processing Tweets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7BA0A-52E4-3FB0-412E-78188A5B4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Removing stop words</a:t>
            </a:r>
            <a:r>
              <a:rPr lang="en-US" dirty="0">
                <a:solidFill>
                  <a:srgbClr val="D5D5D5"/>
                </a:solidFill>
                <a:latin typeface="Roboto" panose="02000000000000000000" pitchFamily="2" charset="0"/>
              </a:rPr>
              <a:t> </a:t>
            </a:r>
            <a:r>
              <a:rPr lang="en-US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using NLTK</a:t>
            </a:r>
          </a:p>
          <a:p>
            <a:pPr marL="0" indent="0">
              <a:buNone/>
            </a:pPr>
            <a:endParaRPr lang="en-US" b="0" i="0" dirty="0">
              <a:solidFill>
                <a:srgbClr val="D5D5D5"/>
              </a:solidFill>
              <a:effectLst/>
              <a:latin typeface="Roboto" panose="02000000000000000000" pitchFamily="2" charset="0"/>
            </a:endParaRPr>
          </a:p>
          <a:p>
            <a:endParaRPr lang="en-US" dirty="0">
              <a:solidFill>
                <a:srgbClr val="D5D5D5"/>
              </a:solidFill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en-US" b="0" i="0" dirty="0">
              <a:solidFill>
                <a:srgbClr val="D5D5D5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8C96F5-9564-DA11-2D73-5CB0E0BE3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456" y="2723570"/>
            <a:ext cx="9825744" cy="8596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1F74C4-27A9-84BE-A27C-F90793F7E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400" y="3622485"/>
            <a:ext cx="4173284" cy="21909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5EC17A-2782-AD51-8FD8-B76CA0E7D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499" y="3681400"/>
            <a:ext cx="4173284" cy="213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326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804DE-91D5-4BFF-752A-537112C05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Pre-Processing Tweets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7BA0A-52E4-3FB0-412E-78188A5B4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Lemmatizing text using NLTK</a:t>
            </a:r>
          </a:p>
          <a:p>
            <a:pPr marL="0" indent="0">
              <a:buNone/>
            </a:pPr>
            <a:endParaRPr lang="en-US" b="0" i="0" dirty="0">
              <a:solidFill>
                <a:srgbClr val="D5D5D5"/>
              </a:solidFill>
              <a:effectLst/>
              <a:latin typeface="Roboto" panose="02000000000000000000" pitchFamily="2" charset="0"/>
            </a:endParaRPr>
          </a:p>
          <a:p>
            <a:endParaRPr lang="en-US" dirty="0">
              <a:solidFill>
                <a:srgbClr val="D5D5D5"/>
              </a:solidFill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en-US" b="0" i="0" dirty="0">
              <a:solidFill>
                <a:srgbClr val="D5D5D5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1F74C4-27A9-84BE-A27C-F90793F7E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715" y="3708170"/>
            <a:ext cx="4173284" cy="21909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0D91DD-2A36-24AB-F51D-B1CA8B678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317" y="2692352"/>
            <a:ext cx="5306334" cy="930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0B1C29-6AD2-96C5-667C-4D84DA002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264" y="3655476"/>
            <a:ext cx="4296685" cy="221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121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804DE-91D5-4BFF-752A-537112C05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Pre-Processing Tweets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7BA0A-52E4-3FB0-412E-78188A5B4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Parts of speech tagging using NLTK</a:t>
            </a:r>
          </a:p>
          <a:p>
            <a:pPr marL="0" indent="0">
              <a:buNone/>
            </a:pPr>
            <a:endParaRPr lang="en-US" b="0" i="0" dirty="0">
              <a:solidFill>
                <a:srgbClr val="D5D5D5"/>
              </a:solidFill>
              <a:effectLst/>
              <a:latin typeface="Roboto" panose="02000000000000000000" pitchFamily="2" charset="0"/>
            </a:endParaRPr>
          </a:p>
          <a:p>
            <a:endParaRPr lang="en-US" dirty="0">
              <a:solidFill>
                <a:srgbClr val="D5D5D5"/>
              </a:solidFill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en-US" b="0" i="0" dirty="0">
              <a:solidFill>
                <a:srgbClr val="D5D5D5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F95AE-97FD-980A-53EB-CDE8A078A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57" y="2990718"/>
            <a:ext cx="3542350" cy="12092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554EA1-9356-4975-CFC8-4FD0089F5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064" y="2767234"/>
            <a:ext cx="5420636" cy="334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98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D965B-5F6C-7962-683D-73A5DDDD8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Sentiment Analysis using Text Blob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FF2C2-D4B3-9414-5596-6FA323BFC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Polarity</a:t>
            </a:r>
          </a:p>
          <a:p>
            <a:r>
              <a:rPr lang="en-US" dirty="0"/>
              <a:t>Subjectivity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93DEE0-A192-FBD6-2A69-37D53C767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929" y="2233833"/>
            <a:ext cx="4382112" cy="37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044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97EFC-7CFC-9558-7941-995FC1B5B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Sentiment Analysis using Text Blob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31536-988D-EF16-B8C0-8C1D15EF8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Neutral		8069</a:t>
            </a:r>
          </a:p>
          <a:p>
            <a:r>
              <a:rPr lang="en-US" dirty="0"/>
              <a:t>Mostly Positive 	3723</a:t>
            </a:r>
          </a:p>
          <a:p>
            <a:r>
              <a:rPr lang="en-US" dirty="0"/>
              <a:t>Mostly Negative	2937</a:t>
            </a:r>
          </a:p>
          <a:p>
            <a:r>
              <a:rPr lang="en-US" dirty="0"/>
              <a:t>Negative		1971</a:t>
            </a:r>
          </a:p>
          <a:p>
            <a:r>
              <a:rPr lang="en-US" dirty="0"/>
              <a:t>Positive		1938</a:t>
            </a:r>
          </a:p>
          <a:p>
            <a:r>
              <a:rPr lang="en-US" dirty="0"/>
              <a:t>Extremely Positive	1104</a:t>
            </a:r>
          </a:p>
          <a:p>
            <a:r>
              <a:rPr lang="en-US" dirty="0"/>
              <a:t>Extremely Negative	814</a:t>
            </a:r>
          </a:p>
        </p:txBody>
      </p:sp>
    </p:spTree>
    <p:extLst>
      <p:ext uri="{BB962C8B-B14F-4D97-AF65-F5344CB8AC3E}">
        <p14:creationId xmlns:p14="http://schemas.microsoft.com/office/powerpoint/2010/main" val="680375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2397-05AF-8E4E-BCD4-37E11E6AB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A0B26-3F8C-7895-2EAF-73692EFAF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332025"/>
            <a:ext cx="4148091" cy="356711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Amulya Gunturu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9BC902-4B7B-AE13-3040-1A298CA9F563}"/>
              </a:ext>
            </a:extLst>
          </p:cNvPr>
          <p:cNvSpPr txBox="1"/>
          <p:nvPr/>
        </p:nvSpPr>
        <p:spPr>
          <a:xfrm>
            <a:off x="6495068" y="2332025"/>
            <a:ext cx="4148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Shashank Kumar Reddy Chinthakuntla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4076CC-A29D-3DF4-16AD-A2A38C1BB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781" y="2935739"/>
            <a:ext cx="2796527" cy="2845936"/>
          </a:xfrm>
          <a:prstGeom prst="rect">
            <a:avLst/>
          </a:prstGeom>
        </p:spPr>
      </p:pic>
      <p:pic>
        <p:nvPicPr>
          <p:cNvPr id="5" name="Picture 4" descr="A person standing next to a poster&#10;&#10;Description automatically generated with medium confidence">
            <a:extLst>
              <a:ext uri="{FF2B5EF4-FFF2-40B4-BE49-F238E27FC236}">
                <a16:creationId xmlns:a16="http://schemas.microsoft.com/office/drawing/2014/main" id="{8EB71441-84CF-7AA5-66E3-DFF1CE048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040" y="2935739"/>
            <a:ext cx="2143760" cy="284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64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78CB4A-8192-1FCA-8A5C-217ABB1E5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989" y="1484235"/>
            <a:ext cx="4658375" cy="4153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CD8AD-4C0F-6762-DCB2-A71F45C35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719" y="1484235"/>
            <a:ext cx="4801270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54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F8578-302D-85B7-36BC-E6BB54F5B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Data Visualization in Tableau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E9E81C-816B-77A2-FC61-B656DC9E3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820" y="1866397"/>
            <a:ext cx="5427404" cy="411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58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0742C-520B-FE90-38D5-E0A5CDCA7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Word2Vec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13E83-53BB-4BCB-611E-F2D41DA79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806" y="2233833"/>
            <a:ext cx="9905999" cy="3665311"/>
          </a:xfrm>
        </p:spPr>
        <p:txBody>
          <a:bodyPr/>
          <a:lstStyle/>
          <a:p>
            <a:r>
              <a:rPr lang="en-US" dirty="0"/>
              <a:t>Word Similarities using genism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4C9C31-0AFE-AAAB-5D91-0E7B419E5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038" y="3752890"/>
            <a:ext cx="3594226" cy="22201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6994D0-CDEC-1EBF-1C7D-8F49A38CB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81" y="3777161"/>
            <a:ext cx="3368069" cy="22201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FBF67A-CA85-00F5-BAE6-A4AF3F368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581" y="2702365"/>
            <a:ext cx="6406144" cy="10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879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0742C-520B-FE90-38D5-E0A5CDCA7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Word2Vec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13E83-53BB-4BCB-611E-F2D41DA79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806" y="2332026"/>
            <a:ext cx="9905999" cy="3567118"/>
          </a:xfrm>
        </p:spPr>
        <p:txBody>
          <a:bodyPr/>
          <a:lstStyle/>
          <a:p>
            <a:r>
              <a:rPr lang="en-US" dirty="0"/>
              <a:t>Word Similarities using genism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3EEBBC-16E3-EB01-FCD7-6CF07EE48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195" y="3685976"/>
            <a:ext cx="3940211" cy="24524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97EFFC-BCEA-E905-924D-6F808D1FC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195" y="2848129"/>
            <a:ext cx="8135485" cy="6477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ED5E97-5E3F-6E0A-4380-A7B90FE90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279" y="3685976"/>
            <a:ext cx="3759247" cy="245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317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0742C-520B-FE90-38D5-E0A5CDCA7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Text Generation using 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13E83-53BB-4BCB-611E-F2D41DA79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806" y="2332026"/>
            <a:ext cx="9905999" cy="3567118"/>
          </a:xfrm>
        </p:spPr>
        <p:txBody>
          <a:bodyPr/>
          <a:lstStyle/>
          <a:p>
            <a:r>
              <a:rPr lang="en-US" dirty="0"/>
              <a:t>LSTM model using </a:t>
            </a:r>
            <a:r>
              <a:rPr lang="en-US" dirty="0" err="1"/>
              <a:t>Keras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C56A60-F121-652A-9E25-B4CCD6F1F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195" y="2791039"/>
            <a:ext cx="4775805" cy="31940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46C3FA-B3B3-82DC-1201-6648C6B7E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598" y="2791039"/>
            <a:ext cx="5663214" cy="319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111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0742C-520B-FE90-38D5-E0A5CDCA7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Text Generation using 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13E83-53BB-4BCB-611E-F2D41DA79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806" y="2332026"/>
            <a:ext cx="9905999" cy="356711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E0607E-B683-D59F-E9F2-14B7D1909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029" y="2452653"/>
            <a:ext cx="8354591" cy="485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9811D2-DD7F-6220-2B34-66E99E182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554" y="2938496"/>
            <a:ext cx="7300428" cy="298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36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0742C-520B-FE90-38D5-E0A5CDCA7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Text Generation using 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13E83-53BB-4BCB-611E-F2D41DA79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806" y="2332026"/>
            <a:ext cx="9905999" cy="356711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6664A3-3613-88D8-0A32-253BCC6E7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270" y="2543740"/>
            <a:ext cx="8306959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52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0742C-520B-FE90-38D5-E0A5CDCA7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LDA Topic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13E83-53BB-4BCB-611E-F2D41DA79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806" y="2332026"/>
            <a:ext cx="9905999" cy="356711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36716F-D4F2-6E9B-1434-5D9E703B8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284" y="2177121"/>
            <a:ext cx="5552095" cy="30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33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0742C-520B-FE90-38D5-E0A5CDCA7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Word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13E83-53BB-4BCB-611E-F2D41DA79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806" y="2332026"/>
            <a:ext cx="9905999" cy="356711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65CA5E-3B2E-BF9C-9892-ED923B796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941" y="2595783"/>
            <a:ext cx="7012116" cy="35671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9326CB-8B70-4E37-EA8A-557C077F3D52}"/>
              </a:ext>
            </a:extLst>
          </p:cNvPr>
          <p:cNvSpPr txBox="1"/>
          <p:nvPr/>
        </p:nvSpPr>
        <p:spPr>
          <a:xfrm flipH="1">
            <a:off x="3741417" y="2068270"/>
            <a:ext cx="453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Topmost common words in the tweets</a:t>
            </a:r>
          </a:p>
        </p:txBody>
      </p:sp>
    </p:spTree>
    <p:extLst>
      <p:ext uri="{BB962C8B-B14F-4D97-AF65-F5344CB8AC3E}">
        <p14:creationId xmlns:p14="http://schemas.microsoft.com/office/powerpoint/2010/main" val="563857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0742C-520B-FE90-38D5-E0A5CDCA7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LDA Topic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13E83-53BB-4BCB-611E-F2D41DA79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806" y="2332026"/>
            <a:ext cx="9905999" cy="356711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326CB-8B70-4E37-EA8A-557C077F3D52}"/>
              </a:ext>
            </a:extLst>
          </p:cNvPr>
          <p:cNvSpPr txBox="1"/>
          <p:nvPr/>
        </p:nvSpPr>
        <p:spPr>
          <a:xfrm flipH="1">
            <a:off x="1320194" y="2274697"/>
            <a:ext cx="97288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Bag of words using genism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482721-6225-C4ED-CB97-5E99142A1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168" y="2618978"/>
            <a:ext cx="5644208" cy="347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12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782DF-FB90-2146-920D-AB1CA9F5F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439302"/>
            <a:ext cx="9905999" cy="1360898"/>
          </a:xfrm>
        </p:spPr>
        <p:txBody>
          <a:bodyPr/>
          <a:lstStyle/>
          <a:p>
            <a:pPr algn="ctr"/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0A4A1-13AB-B31E-4606-13F64786D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728711"/>
            <a:ext cx="9905999" cy="436100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Project Goal</a:t>
            </a:r>
          </a:p>
          <a:p>
            <a:r>
              <a:rPr lang="en-US" dirty="0"/>
              <a:t>Twitter Premium API</a:t>
            </a:r>
          </a:p>
          <a:p>
            <a:r>
              <a:rPr lang="en-US" dirty="0"/>
              <a:t>Tweets Extraction</a:t>
            </a:r>
          </a:p>
          <a:p>
            <a:r>
              <a:rPr lang="en-US" dirty="0"/>
              <a:t>Tweets Wrangling</a:t>
            </a:r>
          </a:p>
          <a:p>
            <a:r>
              <a:rPr lang="en-US" dirty="0"/>
              <a:t>Data Analysis</a:t>
            </a:r>
          </a:p>
          <a:p>
            <a:r>
              <a:rPr lang="en-US" dirty="0"/>
              <a:t>Preprocessing of Tweets</a:t>
            </a:r>
          </a:p>
          <a:p>
            <a:r>
              <a:rPr lang="en-US" dirty="0"/>
              <a:t>Sentiment Analysis</a:t>
            </a:r>
          </a:p>
          <a:p>
            <a:r>
              <a:rPr lang="en-US" dirty="0"/>
              <a:t>Word2vec</a:t>
            </a:r>
          </a:p>
          <a:p>
            <a:r>
              <a:rPr lang="en-US" dirty="0"/>
              <a:t>Text generation using LSTM</a:t>
            </a:r>
          </a:p>
          <a:p>
            <a:r>
              <a:rPr lang="en-US" dirty="0"/>
              <a:t>LDA Topic modelling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0852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0742C-520B-FE90-38D5-E0A5CDCA7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LDA Topic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13E83-53BB-4BCB-611E-F2D41DA79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806" y="2332026"/>
            <a:ext cx="9905999" cy="356711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326CB-8B70-4E37-EA8A-557C077F3D52}"/>
              </a:ext>
            </a:extLst>
          </p:cNvPr>
          <p:cNvSpPr txBox="1"/>
          <p:nvPr/>
        </p:nvSpPr>
        <p:spPr>
          <a:xfrm flipH="1">
            <a:off x="1231597" y="2014747"/>
            <a:ext cx="97288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B66482-1FE1-4180-C7F2-80991B6BB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106" y="2014747"/>
            <a:ext cx="5501244" cy="12487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94C8C0-775E-8A7F-28DA-67B412C5C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106" y="3536005"/>
            <a:ext cx="5120971" cy="254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274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D57F13B-6973-4CE9-92F3-5EC476ED9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BAF62A0E-177C-9B58-9BDA-97D117FCC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713" b="6081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BABBB3-9834-451A-9C3E-59630549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E2D1A-02DE-FEC4-4101-E9B2C63F7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Twitter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6304D-1950-BBA3-98D9-2EA7345D5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Twitter is a social media network which is used by millions of people to express their views.</a:t>
            </a:r>
          </a:p>
          <a:p>
            <a:r>
              <a:rPr lang="en-US" dirty="0"/>
              <a:t>We have taken the tweets of </a:t>
            </a:r>
            <a:r>
              <a:rPr lang="en-US" dirty="0" err="1"/>
              <a:t>CDCgov</a:t>
            </a:r>
            <a:r>
              <a:rPr lang="en-US" dirty="0"/>
              <a:t> which are about the child vaccinations and having a minimum of 500 replies for that tweet.</a:t>
            </a:r>
          </a:p>
          <a:p>
            <a:r>
              <a:rPr lang="en-US" dirty="0"/>
              <a:t>Query to get it “Covid-19 (</a:t>
            </a:r>
            <a:r>
              <a:rPr lang="en-US" dirty="0" err="1"/>
              <a:t>from:cdcgov</a:t>
            </a:r>
            <a:r>
              <a:rPr lang="en-US" dirty="0"/>
              <a:t>) min_replies:500 -</a:t>
            </a:r>
            <a:r>
              <a:rPr lang="en-US" dirty="0" err="1"/>
              <a:t>filter:replies</a:t>
            </a:r>
            <a:r>
              <a:rPr lang="en-US" dirty="0"/>
              <a:t>”</a:t>
            </a:r>
          </a:p>
          <a:p>
            <a:r>
              <a:rPr lang="en-US" dirty="0"/>
              <a:t>Scraped data from twitter using </a:t>
            </a:r>
            <a:r>
              <a:rPr lang="en-US" dirty="0" err="1"/>
              <a:t>tweepy</a:t>
            </a:r>
            <a:r>
              <a:rPr lang="en-US" dirty="0"/>
              <a:t> and authenticated using twitter Premium API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024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F6160-A8A4-CBA4-BFAC-E80938EA2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90055"/>
            <a:ext cx="9905999" cy="1360898"/>
          </a:xfrm>
        </p:spPr>
        <p:txBody>
          <a:bodyPr/>
          <a:lstStyle/>
          <a:p>
            <a:pPr algn="ctr"/>
            <a:r>
              <a:rPr lang="en-US" dirty="0"/>
              <a:t>Twitter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57502-EE19-3944-2A65-011981AA8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727892"/>
            <a:ext cx="9905999" cy="4440053"/>
          </a:xfrm>
        </p:spPr>
        <p:txBody>
          <a:bodyPr>
            <a:noAutofit/>
          </a:bodyPr>
          <a:lstStyle/>
          <a:p>
            <a:r>
              <a:rPr lang="en-US" dirty="0"/>
              <a:t>Twitter used to provide Standard, Sandbox and Premium APIs in past.</a:t>
            </a:r>
          </a:p>
          <a:p>
            <a:r>
              <a:rPr lang="en-US" dirty="0"/>
              <a:t>Standard API is a free API and gives access to 7 days of data.</a:t>
            </a:r>
          </a:p>
          <a:p>
            <a:r>
              <a:rPr lang="en-US" dirty="0"/>
              <a:t>Sandbox is a paid API and gives access to 30 days of data</a:t>
            </a:r>
          </a:p>
          <a:p>
            <a:r>
              <a:rPr lang="en-US" dirty="0"/>
              <a:t>Premium API is also a paid API and gives access to full archives of data</a:t>
            </a:r>
          </a:p>
          <a:p>
            <a:r>
              <a:rPr lang="en-US" dirty="0"/>
              <a:t>Premium contains the following </a:t>
            </a:r>
            <a:r>
              <a:rPr lang="en-US" dirty="0" err="1"/>
              <a:t>args</a:t>
            </a:r>
            <a:r>
              <a:rPr lang="en-US" dirty="0"/>
              <a:t>: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query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tag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fromDate</a:t>
            </a:r>
            <a:endParaRPr lang="en-US" sz="1400" dirty="0"/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toDate</a:t>
            </a:r>
            <a:endParaRPr lang="en-US" sz="1400" dirty="0"/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maxResults</a:t>
            </a:r>
            <a:endParaRPr lang="en-US" sz="1400" dirty="0"/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next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5143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514350" lvl="1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19171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69D25-6363-4DD2-A96A-D310F2A1F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Tweets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E3882-1682-BA4D-A027-D6027178D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CDC Tweets on Child COVID 19 Vaccination</a:t>
            </a:r>
          </a:p>
          <a:p>
            <a:r>
              <a:rPr lang="en-US" dirty="0"/>
              <a:t>All the Tweets were extracted in the format of JSON files</a:t>
            </a:r>
          </a:p>
          <a:p>
            <a:r>
              <a:rPr lang="en-US" dirty="0"/>
              <a:t>Converting all the JSON files to one CSV.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8ADBD-5DE7-9589-29E5-6C773CD5C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388" y="4115585"/>
            <a:ext cx="7763958" cy="1667108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004B28E-0F2E-A544-B642-5A20F9937E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3203243"/>
              </p:ext>
            </p:extLst>
          </p:nvPr>
        </p:nvGraphicFramePr>
        <p:xfrm>
          <a:off x="8807746" y="2408306"/>
          <a:ext cx="1473200" cy="12749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3" name="Packager Shell Object" showAsIcon="1" r:id="rId4" imgW="914597" imgH="806406" progId="Package">
                  <p:embed/>
                </p:oleObj>
              </mc:Choice>
              <mc:Fallback>
                <p:oleObj name="Packager Shell Object" showAsIcon="1" r:id="rId4" imgW="914597" imgH="806406" progId="Packag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004B28E-0F2E-A544-B642-5A20F9937E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807746" y="2408306"/>
                        <a:ext cx="1473200" cy="12749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7357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0FD3C-BCF0-7356-5054-B24924816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Tweets Wrangling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7B4B9-A738-4EE6-415D-FD28B34E5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Reading the converted CSV File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EE5B7B-3D09-7673-2953-38778CA63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538" y="2844122"/>
            <a:ext cx="6706536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88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DA746-FE9E-4537-1BE8-723218D28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Tweets Wrangling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D9E6F-F230-21BC-4144-16D3D3E74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Reading only required fields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635304-3457-C584-B547-5539C10D6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751" y="3239162"/>
            <a:ext cx="7687748" cy="175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938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E13FA-2FB1-A8C8-63AF-DAF3C25E5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Tweets Wrangling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59020-E1D2-044D-C70A-897C7EEFD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Removing Emojis</a:t>
            </a:r>
          </a:p>
          <a:p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Translating other languages to English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E64749-9B9F-0322-BB31-A94BA10C9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450" y="2332026"/>
            <a:ext cx="6768006" cy="14483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D8F1A1-FA06-8744-0ECF-89ED1698C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572" y="4115585"/>
            <a:ext cx="4539153" cy="19769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776F08-28B8-FDE9-DBFF-9AF044B9E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397" y="4115585"/>
            <a:ext cx="4536602" cy="19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414728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Regatta Yellow">
      <a:dk1>
        <a:sysClr val="windowText" lastClr="000000"/>
      </a:dk1>
      <a:lt1>
        <a:sysClr val="window" lastClr="FFFFFF"/>
      </a:lt1>
      <a:dk2>
        <a:srgbClr val="181C30"/>
      </a:dk2>
      <a:lt2>
        <a:srgbClr val="C8E1F4"/>
      </a:lt2>
      <a:accent1>
        <a:srgbClr val="217ED3"/>
      </a:accent1>
      <a:accent2>
        <a:srgbClr val="B92525"/>
      </a:accent2>
      <a:accent3>
        <a:srgbClr val="18558C"/>
      </a:accent3>
      <a:accent4>
        <a:srgbClr val="1D8B35"/>
      </a:accent4>
      <a:accent5>
        <a:srgbClr val="EA75AA"/>
      </a:accent5>
      <a:accent6>
        <a:srgbClr val="F5A700"/>
      </a:accent6>
      <a:hlink>
        <a:srgbClr val="DB0000"/>
      </a:hlink>
      <a:folHlink>
        <a:srgbClr val="066BB6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6F6840C6268E94DAAFC89D66AC38AEE" ma:contentTypeVersion="14" ma:contentTypeDescription="Create a new document." ma:contentTypeScope="" ma:versionID="a6d985717f2cbb0221c7e67b241706bd">
  <xsd:schema xmlns:xsd="http://www.w3.org/2001/XMLSchema" xmlns:xs="http://www.w3.org/2001/XMLSchema" xmlns:p="http://schemas.microsoft.com/office/2006/metadata/properties" xmlns:ns3="e9f9dcaa-50c7-40ca-9836-ea8ec6b7dc6c" xmlns:ns4="1f1eea41-6179-449a-9e26-314c44570717" targetNamespace="http://schemas.microsoft.com/office/2006/metadata/properties" ma:root="true" ma:fieldsID="abd931986fd4114dc03bd6585b63b17a" ns3:_="" ns4:_="">
    <xsd:import namespace="e9f9dcaa-50c7-40ca-9836-ea8ec6b7dc6c"/>
    <xsd:import namespace="1f1eea41-6179-449a-9e26-314c44570717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DateTaken" minOccurs="0"/>
                <xsd:element ref="ns4:MediaLengthInSeconds" minOccurs="0"/>
                <xsd:element ref="ns4:MediaServiceAutoKeyPoints" minOccurs="0"/>
                <xsd:element ref="ns4:MediaServiceKeyPoint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f9dcaa-50c7-40ca-9836-ea8ec6b7dc6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1eea41-6179-449a-9e26-314c445707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131CB9A-AEED-4975-9197-8A17F3AEA4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9f9dcaa-50c7-40ca-9836-ea8ec6b7dc6c"/>
    <ds:schemaRef ds:uri="1f1eea41-6179-449a-9e26-314c445707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75C52B7-B9DE-4FE8-9C30-4C1227764B7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3E055A6-6164-42C4-8DAF-EAEE366BB8DF}">
  <ds:schemaRefs>
    <ds:schemaRef ds:uri="1f1eea41-6179-449a-9e26-314c44570717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e9f9dcaa-50c7-40ca-9836-ea8ec6b7dc6c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2223</TotalTime>
  <Words>419</Words>
  <Application>Microsoft Office PowerPoint</Application>
  <PresentationFormat>Widescreen</PresentationFormat>
  <Paragraphs>119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RegattaVTI</vt:lpstr>
      <vt:lpstr>NLP on Child COVID 19 Vaccination Tweets</vt:lpstr>
      <vt:lpstr>Introduction</vt:lpstr>
      <vt:lpstr>Contents</vt:lpstr>
      <vt:lpstr>Why Twitter Data?</vt:lpstr>
      <vt:lpstr>Twitter APIs</vt:lpstr>
      <vt:lpstr>Tweets Extraction</vt:lpstr>
      <vt:lpstr>Tweets Wrangling</vt:lpstr>
      <vt:lpstr>Tweets Wrangling</vt:lpstr>
      <vt:lpstr>Tweets Wrangling</vt:lpstr>
      <vt:lpstr>Tweet Wrangling</vt:lpstr>
      <vt:lpstr>Tweets Wrangling</vt:lpstr>
      <vt:lpstr>Tweets Wrangling</vt:lpstr>
      <vt:lpstr>Data Analysis</vt:lpstr>
      <vt:lpstr>Pre-Processing Tweets</vt:lpstr>
      <vt:lpstr>Pre-Processing Tweets</vt:lpstr>
      <vt:lpstr>Pre-Processing Tweets</vt:lpstr>
      <vt:lpstr>Pre-Processing Tweets</vt:lpstr>
      <vt:lpstr>Sentiment Analysis using Text Blob</vt:lpstr>
      <vt:lpstr>Sentiment Analysis using Text Blob</vt:lpstr>
      <vt:lpstr>PowerPoint Presentation</vt:lpstr>
      <vt:lpstr>Data Visualization in Tableau</vt:lpstr>
      <vt:lpstr>Word2Vec</vt:lpstr>
      <vt:lpstr>Word2Vec</vt:lpstr>
      <vt:lpstr>Text Generation using LSTM</vt:lpstr>
      <vt:lpstr>Text Generation using LSTM</vt:lpstr>
      <vt:lpstr>Text Generation using LSTM</vt:lpstr>
      <vt:lpstr>LDA Topic Modeling</vt:lpstr>
      <vt:lpstr>Word Cloud</vt:lpstr>
      <vt:lpstr>LDA Topic Modeling</vt:lpstr>
      <vt:lpstr>LDA Topic Modeling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NLP on Child COVID 19 Vaccination Tweets</dc:title>
  <dc:creator>Gunturu, Amulya</dc:creator>
  <cp:lastModifiedBy>Gunturu, Amulya</cp:lastModifiedBy>
  <cp:revision>9</cp:revision>
  <dcterms:created xsi:type="dcterms:W3CDTF">2022-05-03T14:41:53Z</dcterms:created>
  <dcterms:modified xsi:type="dcterms:W3CDTF">2022-05-05T15:22:57Z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0x01010086F6840C6268E94DAAFC89D66AC38AEE</vt:lpwstr>
  </property>
</Properties>
</file>